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75" r:id="rId3"/>
    <p:sldId id="276" r:id="rId4"/>
    <p:sldId id="267" r:id="rId5"/>
    <p:sldId id="264" r:id="rId6"/>
    <p:sldId id="257" r:id="rId7"/>
    <p:sldId id="273" r:id="rId8"/>
    <p:sldId id="258" r:id="rId9"/>
    <p:sldId id="272" r:id="rId10"/>
    <p:sldId id="269" r:id="rId11"/>
    <p:sldId id="259" r:id="rId12"/>
    <p:sldId id="260" r:id="rId13"/>
    <p:sldId id="271" r:id="rId14"/>
    <p:sldId id="268" r:id="rId15"/>
    <p:sldId id="266" r:id="rId16"/>
    <p:sldId id="26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79EFE9-A99B-C34D-8726-0EAF1F71C31D}" type="datetimeFigureOut">
              <a:rPr lang="en-US" smtClean="0"/>
              <a:t>11/3/17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655237-AB4D-7F47-82A4-60E866BD599F}" type="slidenum">
              <a:rPr lang="en-US" smtClean="0"/>
              <a:t>‹#›</a:t>
            </a:fld>
            <a:endParaRPr lang="en-US"/>
          </a:p>
        </p:txBody>
      </p:sp>
    </p:spTree>
    <p:extLst>
      <p:ext uri="{BB962C8B-B14F-4D97-AF65-F5344CB8AC3E}">
        <p14:creationId xmlns:p14="http://schemas.microsoft.com/office/powerpoint/2010/main" val="2870835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71F59-822A-9A48-B0ED-43DD5EC62D5D}" type="datetimeFigureOut">
              <a:rPr lang="en-US" smtClean="0"/>
              <a:t>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4C4C8-2246-C246-876A-480C0D45A262}" type="slidenum">
              <a:rPr lang="en-US" smtClean="0"/>
              <a:t>‹#›</a:t>
            </a:fld>
            <a:endParaRPr lang="en-US"/>
          </a:p>
        </p:txBody>
      </p:sp>
    </p:spTree>
    <p:extLst>
      <p:ext uri="{BB962C8B-B14F-4D97-AF65-F5344CB8AC3E}">
        <p14:creationId xmlns:p14="http://schemas.microsoft.com/office/powerpoint/2010/main" val="10384825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963A176-2BE0-8842-ACA8-1397F5155A16}"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E3EF3-C412-544B-8F20-B4EEFC513D65}"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96F52F-2EF1-4D46-A26D-D70D18C61B29}"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5176025-471E-AE4D-90FC-F072702D4E30}"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B37C2A-2440-7249-9565-3AE0A88F69F4}"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0A7E809-A6F3-C149-A696-2088C7A9F3A1}"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9252C-3B01-024D-AD68-B44309F864B7}" type="datetime1">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DC2A8B6-C044-274D-9216-221C5673B4A5}"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4E66BB8-3226-984F-B70C-002F038A604E}" type="datetime1">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9B87A1E-3FD9-484D-8215-47A0513398B3}" type="datetime1">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5E204-B231-F341-9163-C240BC1DE093}" type="datetime1">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D8D67-7CD0-7B4B-92C5-20584ADDAE4F}" type="datetime1">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B8E78E7-1527-D34A-999A-A384695FC749}" type="datetime1">
              <a:rPr lang="en-US" smtClean="0"/>
              <a:t>11/3/17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pers.ssrn.com/sol3/papers.cfm?abstract_id=2932483" TargetMode="External"/><Relationship Id="rId3" Type="http://schemas.openxmlformats.org/officeDocument/2006/relationships/hyperlink" Target="https://www.nber.org/papers/w2328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ytimes.com/2017/10/07/opinion/sunday/no-that-robot-will-not-steal-your-job.html?_r=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Artificial Intelligence: </a:t>
            </a:r>
            <a:r>
              <a:rPr lang="en-US" sz="3200" dirty="0" smtClean="0"/>
              <a:t>provoking a debate on </a:t>
            </a:r>
            <a:r>
              <a:rPr lang="en-US" sz="3200" dirty="0"/>
              <a:t>the financing of social </a:t>
            </a:r>
            <a:r>
              <a:rPr lang="en-US" sz="3200" dirty="0" smtClean="0"/>
              <a:t>insurance (SI)</a:t>
            </a:r>
            <a:endParaRPr lang="en-US" sz="3200" dirty="0"/>
          </a:p>
        </p:txBody>
      </p:sp>
      <p:sp>
        <p:nvSpPr>
          <p:cNvPr id="3" name="Subtitle 2"/>
          <p:cNvSpPr>
            <a:spLocks noGrp="1"/>
          </p:cNvSpPr>
          <p:nvPr>
            <p:ph type="subTitle" idx="1"/>
          </p:nvPr>
        </p:nvSpPr>
        <p:spPr/>
        <p:txBody>
          <a:bodyPr>
            <a:normAutofit lnSpcReduction="10000"/>
          </a:bodyPr>
          <a:lstStyle/>
          <a:p>
            <a:r>
              <a:rPr lang="en-US" dirty="0" smtClean="0"/>
              <a:t>Peter S Heller</a:t>
            </a:r>
          </a:p>
          <a:p>
            <a:r>
              <a:rPr lang="en-US" dirty="0" smtClean="0"/>
              <a:t>Williams College</a:t>
            </a:r>
          </a:p>
          <a:p>
            <a:r>
              <a:rPr lang="en-US" dirty="0" smtClean="0"/>
              <a:t>November 10, 2017</a:t>
            </a:r>
            <a:endParaRPr lang="en-US" dirty="0"/>
          </a:p>
        </p:txBody>
      </p:sp>
      <p:sp>
        <p:nvSpPr>
          <p:cNvPr id="5" name="TextBox 4"/>
          <p:cNvSpPr txBox="1"/>
          <p:nvPr/>
        </p:nvSpPr>
        <p:spPr>
          <a:xfrm>
            <a:off x="7718865" y="572956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8861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and its impact on income and wealth distribution</a:t>
            </a:r>
            <a:endParaRPr lang="en-US" dirty="0"/>
          </a:p>
        </p:txBody>
      </p:sp>
      <p:sp>
        <p:nvSpPr>
          <p:cNvPr id="3" name="Content Placeholder 2"/>
          <p:cNvSpPr>
            <a:spLocks noGrp="1"/>
          </p:cNvSpPr>
          <p:nvPr>
            <p:ph idx="1"/>
          </p:nvPr>
        </p:nvSpPr>
        <p:spPr/>
        <p:txBody>
          <a:bodyPr/>
          <a:lstStyle/>
          <a:p>
            <a:r>
              <a:rPr lang="en-US" dirty="0" smtClean="0"/>
              <a:t>OECD study, which dampened concerns also notes that “low qualified workers likely to bear the brunt of the adjustment costs</a:t>
            </a:r>
            <a:r>
              <a:rPr lang="mr-IN" dirty="0" smtClean="0"/>
              <a:t>…</a:t>
            </a:r>
            <a:r>
              <a:rPr lang="en-US" dirty="0" smtClean="0"/>
              <a:t>the likely challenge for the future lies in coping with rising inequality and ensuring sufficient (re-)training especially for low qualified workers.</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10</a:t>
            </a:fld>
            <a:endParaRPr lang="en-US"/>
          </a:p>
        </p:txBody>
      </p:sp>
    </p:spTree>
    <p:extLst>
      <p:ext uri="{BB962C8B-B14F-4D97-AF65-F5344CB8AC3E}">
        <p14:creationId xmlns:p14="http://schemas.microsoft.com/office/powerpoint/2010/main" val="16367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Does significant uncertainty argue for holding back on any tax reforms?</a:t>
            </a:r>
            <a:endParaRPr lang="en-US" sz="3200" dirty="0"/>
          </a:p>
        </p:txBody>
      </p:sp>
      <p:sp>
        <p:nvSpPr>
          <p:cNvPr id="3" name="Content Placeholder 2"/>
          <p:cNvSpPr>
            <a:spLocks noGrp="1"/>
          </p:cNvSpPr>
          <p:nvPr>
            <p:ph idx="1"/>
          </p:nvPr>
        </p:nvSpPr>
        <p:spPr/>
        <p:txBody>
          <a:bodyPr>
            <a:normAutofit fontScale="92500"/>
          </a:bodyPr>
          <a:lstStyle/>
          <a:p>
            <a:r>
              <a:rPr lang="en-US" dirty="0" smtClean="0"/>
              <a:t>Tax reform not an overnight proposition</a:t>
            </a:r>
          </a:p>
          <a:p>
            <a:r>
              <a:rPr lang="en-US" dirty="0" smtClean="0"/>
              <a:t>Would require recognition of quantitative significance of the impact of AI on SI-covered employment </a:t>
            </a:r>
          </a:p>
          <a:p>
            <a:r>
              <a:rPr lang="en-US" dirty="0" smtClean="0"/>
              <a:t>If AI effects are inevitable over the long-run, argues for movement on tax reform</a:t>
            </a:r>
          </a:p>
          <a:p>
            <a:r>
              <a:rPr lang="en-US" dirty="0" smtClean="0"/>
              <a:t>Will AI significantly increase the share of capital income in the economy? </a:t>
            </a:r>
          </a:p>
          <a:p>
            <a:r>
              <a:rPr lang="en-US" dirty="0" smtClean="0"/>
              <a:t>Will it increase pretax inequality? Will this independently argue for tax reform?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11</a:t>
            </a:fld>
            <a:endParaRPr lang="en-US"/>
          </a:p>
        </p:txBody>
      </p:sp>
    </p:spTree>
    <p:extLst>
      <p:ext uri="{BB962C8B-B14F-4D97-AF65-F5344CB8AC3E}">
        <p14:creationId xmlns:p14="http://schemas.microsoft.com/office/powerpoint/2010/main" val="243043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50459"/>
          </a:xfrm>
        </p:spPr>
        <p:txBody>
          <a:bodyPr/>
          <a:lstStyle/>
          <a:p>
            <a:r>
              <a:rPr lang="en-US" sz="3200" dirty="0" smtClean="0"/>
              <a:t>What policy options?</a:t>
            </a:r>
            <a:endParaRPr lang="en-US" sz="3200" dirty="0"/>
          </a:p>
        </p:txBody>
      </p:sp>
      <p:sp>
        <p:nvSpPr>
          <p:cNvPr id="3" name="Content Placeholder 2"/>
          <p:cNvSpPr>
            <a:spLocks noGrp="1"/>
          </p:cNvSpPr>
          <p:nvPr>
            <p:ph idx="1"/>
          </p:nvPr>
        </p:nvSpPr>
        <p:spPr>
          <a:xfrm>
            <a:off x="549275" y="836792"/>
            <a:ext cx="8042276" cy="5106809"/>
          </a:xfrm>
        </p:spPr>
        <p:txBody>
          <a:bodyPr>
            <a:normAutofit fontScale="62500" lnSpcReduction="20000"/>
          </a:bodyPr>
          <a:lstStyle/>
          <a:p>
            <a:r>
              <a:rPr lang="en-US" sz="2900" dirty="0" smtClean="0"/>
              <a:t>Shift away from financing from payroll taxation and towards general budget financing</a:t>
            </a:r>
          </a:p>
          <a:p>
            <a:r>
              <a:rPr lang="en-US" sz="2900" dirty="0" smtClean="0"/>
              <a:t>Restore tax neutrality by reducing preference for automation relative to labor and increase the share of taxes borne by capital derived from automation</a:t>
            </a:r>
          </a:p>
          <a:p>
            <a:r>
              <a:rPr lang="en-US" sz="2900" dirty="0" smtClean="0"/>
              <a:t>Other ideas (</a:t>
            </a:r>
            <a:r>
              <a:rPr lang="en-US" sz="2900" dirty="0" err="1" smtClean="0"/>
              <a:t>Oberson</a:t>
            </a:r>
            <a:r>
              <a:rPr lang="en-US" sz="2900" dirty="0" smtClean="0"/>
              <a:t> (2017)</a:t>
            </a:r>
          </a:p>
          <a:p>
            <a:pPr lvl="1"/>
            <a:r>
              <a:rPr lang="en-US" sz="2600" dirty="0" smtClean="0"/>
              <a:t>Granting a legal personality to robots (</a:t>
            </a:r>
            <a:r>
              <a:rPr lang="en-US" sz="2600" i="1" dirty="0" smtClean="0"/>
              <a:t>independent</a:t>
            </a:r>
            <a:r>
              <a:rPr lang="en-US" sz="2600" dirty="0" smtClean="0"/>
              <a:t> of form) so as to create an electronic ability to pay recognizable for tax purposes</a:t>
            </a:r>
          </a:p>
          <a:p>
            <a:pPr lvl="1"/>
            <a:r>
              <a:rPr lang="en-US" sz="2600" dirty="0" smtClean="0"/>
              <a:t>Levy an income tax on the “imputed hypothetical salary the robots should receive from equivalent work done by humans”</a:t>
            </a:r>
          </a:p>
          <a:p>
            <a:pPr lvl="1"/>
            <a:r>
              <a:rPr lang="en-US" sz="2600" dirty="0" smtClean="0"/>
              <a:t>Impose a lump-sum tax representing an approximate ability to pay the tax: initially on the owners of robots</a:t>
            </a:r>
          </a:p>
          <a:p>
            <a:pPr lvl="1"/>
            <a:r>
              <a:rPr lang="en-US" sz="2600" dirty="0" smtClean="0"/>
              <a:t>Apply a VAT on robots’ activities</a:t>
            </a:r>
          </a:p>
          <a:p>
            <a:pPr lvl="1"/>
            <a:r>
              <a:rPr lang="en-US" sz="2600" dirty="0" smtClean="0"/>
              <a:t>Levy an automation tax, based on ratio of a company’s revenues (total sales) to their numbers of employees— the higher ratio of robots to sales, the higher the tax</a:t>
            </a:r>
          </a:p>
          <a:p>
            <a:pPr lvl="1"/>
            <a:r>
              <a:rPr lang="en-US" sz="2600" dirty="0" smtClean="0"/>
              <a:t>Recognize cross border issues: “proper application of tax treaty allocation rules and transfer pricing rules would likely have to be revisited.”</a:t>
            </a:r>
          </a:p>
          <a:p>
            <a:pPr lvl="2"/>
            <a:endParaRPr lang="en-US" dirty="0" smtClean="0"/>
          </a:p>
        </p:txBody>
      </p:sp>
      <p:sp>
        <p:nvSpPr>
          <p:cNvPr id="4" name="Slide Number Placeholder 3"/>
          <p:cNvSpPr>
            <a:spLocks noGrp="1"/>
          </p:cNvSpPr>
          <p:nvPr>
            <p:ph type="sldNum" sz="quarter" idx="12"/>
          </p:nvPr>
        </p:nvSpPr>
        <p:spPr/>
        <p:txBody>
          <a:bodyPr/>
          <a:lstStyle/>
          <a:p>
            <a:fld id="{7F5CE407-6216-4202-80E4-A30DC2F709B2}" type="slidenum">
              <a:rPr lang="en-US" smtClean="0"/>
              <a:t>12</a:t>
            </a:fld>
            <a:endParaRPr lang="en-US"/>
          </a:p>
        </p:txBody>
      </p:sp>
    </p:spTree>
    <p:extLst>
      <p:ext uri="{BB962C8B-B14F-4D97-AF65-F5344CB8AC3E}">
        <p14:creationId xmlns:p14="http://schemas.microsoft.com/office/powerpoint/2010/main" val="226353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196"/>
          </a:xfrm>
        </p:spPr>
        <p:txBody>
          <a:bodyPr/>
          <a:lstStyle/>
          <a:p>
            <a:r>
              <a:rPr lang="en-US" sz="3200" dirty="0" smtClean="0"/>
              <a:t>What policy options? (continued)</a:t>
            </a:r>
            <a:endParaRPr lang="en-US" sz="3200" dirty="0"/>
          </a:p>
        </p:txBody>
      </p:sp>
      <p:sp>
        <p:nvSpPr>
          <p:cNvPr id="3" name="Content Placeholder 2"/>
          <p:cNvSpPr>
            <a:spLocks noGrp="1"/>
          </p:cNvSpPr>
          <p:nvPr>
            <p:ph idx="1"/>
          </p:nvPr>
        </p:nvSpPr>
        <p:spPr>
          <a:xfrm>
            <a:off x="549275" y="1043528"/>
            <a:ext cx="8042276" cy="4900073"/>
          </a:xfrm>
        </p:spPr>
        <p:txBody>
          <a:bodyPr>
            <a:normAutofit fontScale="62500" lnSpcReduction="20000"/>
          </a:bodyPr>
          <a:lstStyle/>
          <a:p>
            <a:r>
              <a:rPr lang="en-US" dirty="0" smtClean="0"/>
              <a:t>Increase taxation </a:t>
            </a:r>
            <a:r>
              <a:rPr lang="en-US" dirty="0"/>
              <a:t>of capital income, particularly if </a:t>
            </a:r>
            <a:r>
              <a:rPr lang="en-US" dirty="0" smtClean="0"/>
              <a:t>there is an increase </a:t>
            </a:r>
            <a:r>
              <a:rPr lang="en-US" dirty="0"/>
              <a:t>in </a:t>
            </a:r>
            <a:r>
              <a:rPr lang="en-US" dirty="0" smtClean="0"/>
              <a:t>the capital </a:t>
            </a:r>
            <a:r>
              <a:rPr lang="en-US" dirty="0"/>
              <a:t>share </a:t>
            </a:r>
            <a:r>
              <a:rPr lang="en-US" dirty="0" smtClean="0"/>
              <a:t>in the </a:t>
            </a:r>
            <a:r>
              <a:rPr lang="en-US" dirty="0"/>
              <a:t>income distribution?</a:t>
            </a:r>
          </a:p>
          <a:p>
            <a:r>
              <a:rPr lang="en-US" dirty="0" smtClean="0"/>
              <a:t>A factor to consider in the debate </a:t>
            </a:r>
            <a:r>
              <a:rPr lang="en-US" dirty="0"/>
              <a:t>on </a:t>
            </a:r>
            <a:r>
              <a:rPr lang="en-US" dirty="0" smtClean="0"/>
              <a:t>the focus of corporate </a:t>
            </a:r>
            <a:r>
              <a:rPr lang="en-US" dirty="0"/>
              <a:t>tax reform: full expensing </a:t>
            </a:r>
            <a:r>
              <a:rPr lang="en-US" dirty="0" smtClean="0"/>
              <a:t>vs. </a:t>
            </a:r>
            <a:r>
              <a:rPr lang="en-US" dirty="0"/>
              <a:t>lowered tax rates: </a:t>
            </a:r>
            <a:endParaRPr lang="en-US" dirty="0" smtClean="0"/>
          </a:p>
          <a:p>
            <a:r>
              <a:rPr lang="en-US" dirty="0" smtClean="0"/>
              <a:t>Encourage </a:t>
            </a:r>
            <a:r>
              <a:rPr lang="en-US" dirty="0"/>
              <a:t>companies to invest in </a:t>
            </a:r>
            <a:r>
              <a:rPr lang="en-US" i="1" dirty="0"/>
              <a:t>human </a:t>
            </a:r>
            <a:r>
              <a:rPr lang="en-US" dirty="0"/>
              <a:t> capital</a:t>
            </a:r>
          </a:p>
          <a:p>
            <a:r>
              <a:rPr lang="en-US" dirty="0"/>
              <a:t>Support adjustment assistance efforts to facilitate transition from jobs coming under pressures </a:t>
            </a:r>
            <a:endParaRPr lang="en-US" dirty="0" smtClean="0"/>
          </a:p>
          <a:p>
            <a:r>
              <a:rPr lang="en-US" dirty="0" smtClean="0"/>
              <a:t>Taxation </a:t>
            </a:r>
            <a:r>
              <a:rPr lang="en-US" dirty="0"/>
              <a:t>of </a:t>
            </a:r>
            <a:r>
              <a:rPr lang="en-US" dirty="0" smtClean="0"/>
              <a:t>digital-based </a:t>
            </a:r>
            <a:r>
              <a:rPr lang="en-US" dirty="0"/>
              <a:t>businesses or </a:t>
            </a:r>
            <a:r>
              <a:rPr lang="en-US" dirty="0" smtClean="0"/>
              <a:t>services, </a:t>
            </a:r>
            <a:r>
              <a:rPr lang="en-US" dirty="0"/>
              <a:t>raising important questions for corporate taxation: what to tax? Where to tax it? (currently raised by </a:t>
            </a:r>
            <a:r>
              <a:rPr lang="en-US" dirty="0" smtClean="0"/>
              <a:t>EU)</a:t>
            </a:r>
          </a:p>
          <a:p>
            <a:r>
              <a:rPr lang="en-US" dirty="0" smtClean="0"/>
              <a:t>Will </a:t>
            </a:r>
            <a:r>
              <a:rPr lang="en-US" dirty="0"/>
              <a:t>AI algorithms acquire ownership rights to assets? </a:t>
            </a:r>
          </a:p>
          <a:p>
            <a:pPr lvl="1"/>
            <a:r>
              <a:rPr lang="en-US" dirty="0"/>
              <a:t>Taxation of income from AI-owned assets?</a:t>
            </a:r>
          </a:p>
          <a:p>
            <a:pPr lvl="1"/>
            <a:r>
              <a:rPr lang="en-US" dirty="0"/>
              <a:t>Will AI algorithms own assets and have rights to contribute to political campaigns (analogous to corporations)? </a:t>
            </a:r>
            <a:endParaRPr lang="en-US" dirty="0" smtClean="0"/>
          </a:p>
          <a:p>
            <a:pPr lvl="1"/>
            <a:r>
              <a:rPr lang="en-US" dirty="0"/>
              <a:t>Will AI-owned units seek to strategically minimize their income tax liability</a:t>
            </a:r>
            <a:r>
              <a:rPr lang="en-US" dirty="0" smtClean="0"/>
              <a:t>?</a:t>
            </a:r>
          </a:p>
          <a:p>
            <a:r>
              <a:rPr lang="en-US" dirty="0"/>
              <a:t>Create a sovereign wealth fund on patents (</a:t>
            </a:r>
            <a:r>
              <a:rPr lang="en-US" dirty="0" err="1"/>
              <a:t>Autor</a:t>
            </a:r>
            <a:r>
              <a:rPr lang="en-US" dirty="0"/>
              <a:t>).</a:t>
            </a:r>
          </a:p>
          <a:p>
            <a:pPr lvl="1"/>
            <a:endParaRPr lang="en-US" dirty="0"/>
          </a:p>
          <a:p>
            <a:pPr marL="349250" lvl="1" indent="0">
              <a:buNone/>
            </a:pPr>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13</a:t>
            </a:fld>
            <a:endParaRPr lang="en-US"/>
          </a:p>
        </p:txBody>
      </p:sp>
    </p:spTree>
    <p:extLst>
      <p:ext uri="{BB962C8B-B14F-4D97-AF65-F5344CB8AC3E}">
        <p14:creationId xmlns:p14="http://schemas.microsoft.com/office/powerpoint/2010/main" val="402535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9682"/>
          </a:xfrm>
        </p:spPr>
        <p:txBody>
          <a:bodyPr/>
          <a:lstStyle/>
          <a:p>
            <a:r>
              <a:rPr lang="en-US" sz="2800" dirty="0" smtClean="0"/>
              <a:t>Other issues-1</a:t>
            </a:r>
            <a:endParaRPr lang="en-US" sz="2800" dirty="0"/>
          </a:p>
        </p:txBody>
      </p:sp>
      <p:sp>
        <p:nvSpPr>
          <p:cNvPr id="3" name="Content Placeholder 2"/>
          <p:cNvSpPr>
            <a:spLocks noGrp="1"/>
          </p:cNvSpPr>
          <p:nvPr>
            <p:ph idx="1"/>
          </p:nvPr>
        </p:nvSpPr>
        <p:spPr>
          <a:xfrm>
            <a:off x="549275" y="915549"/>
            <a:ext cx="8042276" cy="5028052"/>
          </a:xfrm>
        </p:spPr>
        <p:txBody>
          <a:bodyPr>
            <a:normAutofit fontScale="77500" lnSpcReduction="20000"/>
          </a:bodyPr>
          <a:lstStyle/>
          <a:p>
            <a:r>
              <a:rPr lang="en-US" b="1" dirty="0" smtClean="0"/>
              <a:t>Issue 1</a:t>
            </a:r>
            <a:r>
              <a:rPr lang="en-US" dirty="0" smtClean="0"/>
              <a:t>: should one narrowly focus on financial viability of SI schemes subject to loss in payroll tax revenue due to job loss OR larger issues associated with significant share of work force without income and with prospect of a need for some kind of universal basic income scheme?</a:t>
            </a:r>
          </a:p>
          <a:p>
            <a:pPr lvl="1"/>
            <a:r>
              <a:rPr lang="en-US" dirty="0" smtClean="0"/>
              <a:t>Raises the issue of the nature of social welfare or social insurance contract in the future and the appropriate sources of funding.</a:t>
            </a:r>
          </a:p>
          <a:p>
            <a:pPr lvl="2"/>
            <a:r>
              <a:rPr lang="en-US" dirty="0" smtClean="0"/>
              <a:t>determining </a:t>
            </a:r>
            <a:r>
              <a:rPr lang="en-US" dirty="0"/>
              <a:t>eligibility for SI benefits</a:t>
            </a:r>
            <a:r>
              <a:rPr lang="en-US" dirty="0" smtClean="0"/>
              <a:t>? </a:t>
            </a:r>
          </a:p>
          <a:p>
            <a:pPr lvl="2"/>
            <a:r>
              <a:rPr lang="en-US" dirty="0" smtClean="0"/>
              <a:t>Determining the </a:t>
            </a:r>
            <a:r>
              <a:rPr lang="en-US" dirty="0"/>
              <a:t>magnitude of benefits, e.g., for pensions</a:t>
            </a:r>
            <a:endParaRPr lang="en-US" dirty="0" smtClean="0"/>
          </a:p>
          <a:p>
            <a:pPr lvl="1"/>
            <a:r>
              <a:rPr lang="en-US" dirty="0" smtClean="0"/>
              <a:t>If issue is more significant over time, need more comprehensive, </a:t>
            </a:r>
            <a:r>
              <a:rPr lang="en-US" i="1" dirty="0" smtClean="0"/>
              <a:t>sustainable </a:t>
            </a:r>
            <a:r>
              <a:rPr lang="en-US" dirty="0" smtClean="0"/>
              <a:t>designs </a:t>
            </a:r>
          </a:p>
          <a:p>
            <a:r>
              <a:rPr lang="en-US" b="1" dirty="0" smtClean="0"/>
              <a:t>Issue 2:</a:t>
            </a:r>
            <a:r>
              <a:rPr lang="en-US" dirty="0" smtClean="0"/>
              <a:t> Employment impact of AI may differ substantially across individual countries and as between Advanced, Emerging Market and Low Income Countries. </a:t>
            </a:r>
          </a:p>
          <a:p>
            <a:pPr lvl="1"/>
            <a:r>
              <a:rPr lang="en-US" dirty="0" smtClean="0"/>
              <a:t>Note: much of the wealth associated with AI may derive from patented technologies owned by US and China. </a:t>
            </a:r>
          </a:p>
          <a:p>
            <a:pPr lvl="1"/>
            <a:r>
              <a:rPr lang="en-US" dirty="0" smtClean="0"/>
              <a:t>Possibility of intra-country fiscal </a:t>
            </a:r>
            <a:r>
              <a:rPr lang="en-US" dirty="0" err="1" smtClean="0"/>
              <a:t>redistributional</a:t>
            </a:r>
            <a:r>
              <a:rPr lang="en-US" dirty="0" smtClean="0"/>
              <a:t> mechanisms quite different from challenges faced by countries primarily suffering losses in fiscal revenue and smaller pie to redistribute</a:t>
            </a:r>
          </a:p>
          <a:p>
            <a:pPr marL="0" indent="0">
              <a:buNone/>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14</a:t>
            </a:fld>
            <a:endParaRPr lang="en-US"/>
          </a:p>
        </p:txBody>
      </p:sp>
    </p:spTree>
    <p:extLst>
      <p:ext uri="{BB962C8B-B14F-4D97-AF65-F5344CB8AC3E}">
        <p14:creationId xmlns:p14="http://schemas.microsoft.com/office/powerpoint/2010/main" val="258173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6729"/>
          </a:xfrm>
        </p:spPr>
        <p:txBody>
          <a:bodyPr/>
          <a:lstStyle/>
          <a:p>
            <a:r>
              <a:rPr lang="en-US" dirty="0" smtClean="0"/>
              <a:t>Other issues-2</a:t>
            </a:r>
            <a:endParaRPr lang="en-US" dirty="0"/>
          </a:p>
        </p:txBody>
      </p:sp>
      <p:sp>
        <p:nvSpPr>
          <p:cNvPr id="3" name="Content Placeholder 2"/>
          <p:cNvSpPr>
            <a:spLocks noGrp="1"/>
          </p:cNvSpPr>
          <p:nvPr>
            <p:ph idx="1"/>
          </p:nvPr>
        </p:nvSpPr>
        <p:spPr>
          <a:xfrm>
            <a:off x="549275" y="994305"/>
            <a:ext cx="8042276" cy="4949296"/>
          </a:xfrm>
        </p:spPr>
        <p:txBody>
          <a:bodyPr>
            <a:normAutofit/>
          </a:bodyPr>
          <a:lstStyle/>
          <a:p>
            <a:r>
              <a:rPr lang="en-US" b="1" smtClean="0"/>
              <a:t>Issue 3: </a:t>
            </a:r>
            <a:r>
              <a:rPr lang="en-US" smtClean="0"/>
              <a:t>Suggests </a:t>
            </a:r>
            <a:r>
              <a:rPr lang="en-US" dirty="0" smtClean="0"/>
              <a:t>importance of proposals for timely measurement and monitoring of pace and spread of AI technology</a:t>
            </a:r>
          </a:p>
          <a:p>
            <a:r>
              <a:rPr lang="en-US" dirty="0" smtClean="0"/>
              <a:t>“Policy makers are flying blind into what has been called the fourth industrial revolution or the second machine age.” “At best, this paucity of information will lead to missed opportunities. At </a:t>
            </a:r>
            <a:r>
              <a:rPr lang="en-US" dirty="0"/>
              <a:t>w</a:t>
            </a:r>
            <a:r>
              <a:rPr lang="en-US" dirty="0" smtClean="0"/>
              <a:t>orst, it would be disastrous if we want to understand and prepare for and guide the unpredictable impacts of advancing technology.</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15</a:t>
            </a:fld>
            <a:endParaRPr lang="en-US"/>
          </a:p>
        </p:txBody>
      </p:sp>
    </p:spTree>
    <p:extLst>
      <p:ext uri="{BB962C8B-B14F-4D97-AF65-F5344CB8AC3E}">
        <p14:creationId xmlns:p14="http://schemas.microsoft.com/office/powerpoint/2010/main" val="368973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50459"/>
          </a:xfrm>
        </p:spPr>
        <p:txBody>
          <a:bodyPr/>
          <a:lstStyle/>
          <a:p>
            <a:r>
              <a:rPr lang="en-US" sz="3200" dirty="0" smtClean="0"/>
              <a:t>References</a:t>
            </a:r>
            <a:endParaRPr lang="en-US" sz="3200" dirty="0"/>
          </a:p>
        </p:txBody>
      </p:sp>
      <p:sp>
        <p:nvSpPr>
          <p:cNvPr id="3" name="Content Placeholder 2"/>
          <p:cNvSpPr>
            <a:spLocks noGrp="1"/>
          </p:cNvSpPr>
          <p:nvPr>
            <p:ph idx="1"/>
          </p:nvPr>
        </p:nvSpPr>
        <p:spPr>
          <a:xfrm>
            <a:off x="549275" y="895860"/>
            <a:ext cx="8042276" cy="5650804"/>
          </a:xfrm>
        </p:spPr>
        <p:txBody>
          <a:bodyPr>
            <a:normAutofit fontScale="47500" lnSpcReduction="20000"/>
          </a:bodyPr>
          <a:lstStyle/>
          <a:p>
            <a:r>
              <a:rPr lang="en-US" dirty="0"/>
              <a:t>Ryan Abbott and Bret </a:t>
            </a:r>
            <a:r>
              <a:rPr lang="en-US" dirty="0" err="1"/>
              <a:t>Bogenschneider</a:t>
            </a:r>
            <a:r>
              <a:rPr lang="en-US" dirty="0"/>
              <a:t>, “Should Robots Pay Taxes? Tax Policy in the Age of Automation,” </a:t>
            </a:r>
            <a:r>
              <a:rPr lang="en-US" i="1" dirty="0"/>
              <a:t>Harvard Law and Policy Review </a:t>
            </a:r>
            <a:r>
              <a:rPr lang="en-US" dirty="0"/>
              <a:t>, forthcoming (2017);  </a:t>
            </a:r>
            <a:r>
              <a:rPr lang="en-US" dirty="0">
                <a:hlinkClick r:id="rId2"/>
              </a:rPr>
              <a:t>https://papers.ssrn.com/sol3/papers.cfm?abstract_id=2932483</a:t>
            </a:r>
            <a:endParaRPr lang="en-US" dirty="0"/>
          </a:p>
          <a:p>
            <a:r>
              <a:rPr lang="en-US" dirty="0"/>
              <a:t>“</a:t>
            </a:r>
            <a:r>
              <a:rPr lang="en-US" dirty="0" err="1"/>
              <a:t>Daron</a:t>
            </a:r>
            <a:r>
              <a:rPr lang="en-US" dirty="0"/>
              <a:t> </a:t>
            </a:r>
            <a:r>
              <a:rPr lang="en-US" dirty="0" err="1"/>
              <a:t>Acemoglu</a:t>
            </a:r>
            <a:r>
              <a:rPr lang="en-US" dirty="0"/>
              <a:t> and </a:t>
            </a:r>
            <a:r>
              <a:rPr lang="en-US" dirty="0" err="1"/>
              <a:t>Pascual</a:t>
            </a:r>
            <a:r>
              <a:rPr lang="en-US" dirty="0"/>
              <a:t> </a:t>
            </a:r>
            <a:r>
              <a:rPr lang="en-US" dirty="0" err="1"/>
              <a:t>Restrepo</a:t>
            </a:r>
            <a:r>
              <a:rPr lang="en-US" dirty="0"/>
              <a:t>, “Robots and Jobs: Evidence from US Labor Markets,” NBER Working Paper </a:t>
            </a:r>
            <a:r>
              <a:rPr lang="en-US" dirty="0" err="1"/>
              <a:t>Serires</a:t>
            </a:r>
            <a:r>
              <a:rPr lang="en-US" dirty="0"/>
              <a:t> 23285 </a:t>
            </a:r>
            <a:r>
              <a:rPr lang="en-US" dirty="0">
                <a:hlinkClick r:id="rId3"/>
              </a:rPr>
              <a:t>https://www.nber.org/papers/w23285</a:t>
            </a:r>
            <a:r>
              <a:rPr lang="en-US" dirty="0"/>
              <a:t>)</a:t>
            </a:r>
          </a:p>
          <a:p>
            <a:r>
              <a:rPr lang="en-US" dirty="0"/>
              <a:t>Melanie </a:t>
            </a:r>
            <a:r>
              <a:rPr lang="en-US" dirty="0" err="1"/>
              <a:t>Arntz</a:t>
            </a:r>
            <a:r>
              <a:rPr lang="en-US" dirty="0"/>
              <a:t>, Terry Gregory and Ulrich </a:t>
            </a:r>
            <a:r>
              <a:rPr lang="en-US" dirty="0" err="1"/>
              <a:t>Zierahn</a:t>
            </a:r>
            <a:r>
              <a:rPr lang="en-US" dirty="0"/>
              <a:t>, “The Risk of Automation for Jobs in OECD Countries,” OECD Social Employment and Migration Working Papers No. 189 ( 2016) http://</a:t>
            </a:r>
            <a:r>
              <a:rPr lang="en-US" dirty="0" err="1"/>
              <a:t>dx.doi.org</a:t>
            </a:r>
            <a:r>
              <a:rPr lang="en-US" dirty="0"/>
              <a:t>/10.1787/5jlz9h56dvg7-en</a:t>
            </a:r>
          </a:p>
          <a:p>
            <a:r>
              <a:rPr lang="en-US" dirty="0"/>
              <a:t>Brian Arthur “Where is technology taking the economy? (McKinsey &amp; Company, </a:t>
            </a:r>
            <a:r>
              <a:rPr lang="en-US" i="1" dirty="0"/>
              <a:t>McKinsey Quarterly</a:t>
            </a:r>
            <a:r>
              <a:rPr lang="en-US" dirty="0"/>
              <a:t> October 2017)</a:t>
            </a:r>
          </a:p>
          <a:p>
            <a:r>
              <a:rPr lang="en-US" dirty="0"/>
              <a:t>Andrew Berg, “Robots, Growth and Inequality,” </a:t>
            </a:r>
            <a:r>
              <a:rPr lang="en-US" i="1" dirty="0"/>
              <a:t>Finance and Development, </a:t>
            </a:r>
            <a:r>
              <a:rPr lang="en-US" dirty="0"/>
              <a:t>September 2016, </a:t>
            </a:r>
            <a:r>
              <a:rPr lang="en-US" dirty="0" err="1"/>
              <a:t>pp</a:t>
            </a:r>
            <a:r>
              <a:rPr lang="en-US" dirty="0"/>
              <a:t> 10-13.</a:t>
            </a:r>
          </a:p>
          <a:p>
            <a:r>
              <a:rPr lang="en-US" dirty="0"/>
              <a:t>Jacques </a:t>
            </a:r>
            <a:r>
              <a:rPr lang="en-US" dirty="0" err="1"/>
              <a:t>Bughin</a:t>
            </a:r>
            <a:r>
              <a:rPr lang="en-US" dirty="0"/>
              <a:t>, Susan Lund, and </a:t>
            </a:r>
            <a:r>
              <a:rPr lang="en-US" dirty="0" err="1"/>
              <a:t>Jaana</a:t>
            </a:r>
            <a:r>
              <a:rPr lang="en-US" dirty="0"/>
              <a:t> </a:t>
            </a:r>
            <a:r>
              <a:rPr lang="en-US" dirty="0" err="1"/>
              <a:t>Remes</a:t>
            </a:r>
            <a:r>
              <a:rPr lang="en-US" dirty="0"/>
              <a:t>, “Rethinking work in the digital age,” McKinsey Quarterly (October 2016</a:t>
            </a:r>
            <a:r>
              <a:rPr lang="en-US" dirty="0" smtClean="0"/>
              <a:t>)</a:t>
            </a:r>
          </a:p>
          <a:p>
            <a:r>
              <a:rPr lang="en-US" dirty="0" smtClean="0"/>
              <a:t>Jae-</a:t>
            </a:r>
            <a:r>
              <a:rPr lang="en-US" dirty="0" err="1" smtClean="0"/>
              <a:t>Hee</a:t>
            </a:r>
            <a:r>
              <a:rPr lang="en-US" dirty="0" smtClean="0"/>
              <a:t> Chang and </a:t>
            </a:r>
            <a:r>
              <a:rPr lang="en-US" dirty="0" err="1" smtClean="0"/>
              <a:t>Phu</a:t>
            </a:r>
            <a:r>
              <a:rPr lang="en-US" dirty="0" smtClean="0"/>
              <a:t> Huynh, </a:t>
            </a:r>
            <a:r>
              <a:rPr lang="en-US" i="1" dirty="0" err="1" smtClean="0"/>
              <a:t>Asean</a:t>
            </a:r>
            <a:r>
              <a:rPr lang="en-US" i="1" dirty="0" smtClean="0"/>
              <a:t> in Transformation: The Future of Jobs at Risk of Automation, </a:t>
            </a:r>
            <a:r>
              <a:rPr lang="en-US" dirty="0" smtClean="0"/>
              <a:t>International Labor Organization </a:t>
            </a:r>
            <a:r>
              <a:rPr lang="en-US" dirty="0"/>
              <a:t>(July 2016), http://</a:t>
            </a:r>
            <a:r>
              <a:rPr lang="en-US" dirty="0" err="1"/>
              <a:t>www.ilo.org</a:t>
            </a:r>
            <a:r>
              <a:rPr lang="en-US" dirty="0"/>
              <a:t>/public/</a:t>
            </a:r>
            <a:r>
              <a:rPr lang="en-US" dirty="0" err="1"/>
              <a:t>english</a:t>
            </a:r>
            <a:r>
              <a:rPr lang="en-US" dirty="0"/>
              <a:t>/dialogue/</a:t>
            </a:r>
            <a:r>
              <a:rPr lang="en-US" dirty="0" err="1"/>
              <a:t>actemp</a:t>
            </a:r>
            <a:r>
              <a:rPr lang="en-US" dirty="0"/>
              <a:t>/downloads/publications/2016/asean_in_transf_2016_r2_future.pdf</a:t>
            </a:r>
          </a:p>
          <a:p>
            <a:r>
              <a:rPr lang="en-US" dirty="0"/>
              <a:t>“Premature deindustrialization: Sew What now?” Economist magazine, Oct 7, 2017, pages 16-17)</a:t>
            </a:r>
          </a:p>
          <a:p>
            <a:r>
              <a:rPr lang="en-US" dirty="0"/>
              <a:t>European Commission “A Fair and Efficient tax system in the European Union for the Digital Single Market”</a:t>
            </a:r>
          </a:p>
          <a:p>
            <a:pPr marL="349250" lvl="1" indent="-349250">
              <a:spcBef>
                <a:spcPts val="2000"/>
              </a:spcBef>
              <a:buClr>
                <a:schemeClr val="accent1">
                  <a:lumMod val="60000"/>
                  <a:lumOff val="40000"/>
                </a:schemeClr>
              </a:buClr>
            </a:pPr>
            <a:r>
              <a:rPr lang="en-US" dirty="0"/>
              <a:t>EU Committee on Legal Affairs, Draft Report from the Working Group on Legal Questions Related to the Development of Robotics and Artificial Intelligence (may 31, </a:t>
            </a:r>
            <a:r>
              <a:rPr lang="en-US" dirty="0" smtClean="0"/>
              <a:t>2016)</a:t>
            </a:r>
          </a:p>
          <a:p>
            <a:pPr marL="349250" lvl="1" indent="-349250">
              <a:spcBef>
                <a:spcPts val="2000"/>
              </a:spcBef>
              <a:buClr>
                <a:schemeClr val="accent1">
                  <a:lumMod val="60000"/>
                  <a:lumOff val="40000"/>
                </a:schemeClr>
              </a:buClr>
            </a:pPr>
            <a:r>
              <a:rPr lang="en-US" dirty="0"/>
              <a:t>Jack Ewing, “</a:t>
            </a:r>
            <a:r>
              <a:rPr lang="en-US" dirty="0" err="1"/>
              <a:t>Robocalypse</a:t>
            </a:r>
            <a:r>
              <a:rPr lang="en-US" dirty="0"/>
              <a:t> Now? Central Bankers Argue Whether Automation will Kill Jobs” NY Times June 28, 2017</a:t>
            </a:r>
          </a:p>
          <a:p>
            <a:pPr marL="349250" lvl="1" indent="-349250">
              <a:spcBef>
                <a:spcPts val="2000"/>
              </a:spcBef>
              <a:buClr>
                <a:schemeClr val="accent1">
                  <a:lumMod val="60000"/>
                  <a:lumOff val="40000"/>
                </a:schemeClr>
              </a:buClr>
            </a:pPr>
            <a:endParaRPr lang="en-US" dirty="0"/>
          </a:p>
          <a:p>
            <a:endParaRPr lang="en-US" dirty="0" smtClean="0"/>
          </a:p>
        </p:txBody>
      </p:sp>
      <p:sp>
        <p:nvSpPr>
          <p:cNvPr id="4" name="Slide Number Placeholder 3"/>
          <p:cNvSpPr>
            <a:spLocks noGrp="1"/>
          </p:cNvSpPr>
          <p:nvPr>
            <p:ph type="sldNum" sz="quarter" idx="12"/>
          </p:nvPr>
        </p:nvSpPr>
        <p:spPr/>
        <p:txBody>
          <a:bodyPr/>
          <a:lstStyle/>
          <a:p>
            <a:fld id="{7F5CE407-6216-4202-80E4-A30DC2F709B2}" type="slidenum">
              <a:rPr lang="en-US" smtClean="0"/>
              <a:t>16</a:t>
            </a:fld>
            <a:endParaRPr lang="en-US"/>
          </a:p>
        </p:txBody>
      </p:sp>
    </p:spTree>
    <p:extLst>
      <p:ext uri="{BB962C8B-B14F-4D97-AF65-F5344CB8AC3E}">
        <p14:creationId xmlns:p14="http://schemas.microsoft.com/office/powerpoint/2010/main" val="391169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9526"/>
          </a:xfrm>
        </p:spPr>
        <p:txBody>
          <a:bodyPr/>
          <a:lstStyle/>
          <a:p>
            <a:r>
              <a:rPr lang="en-US" sz="3200" dirty="0" smtClean="0"/>
              <a:t>References (continued)</a:t>
            </a:r>
            <a:endParaRPr lang="en-US" sz="3200" dirty="0"/>
          </a:p>
        </p:txBody>
      </p:sp>
      <p:sp>
        <p:nvSpPr>
          <p:cNvPr id="3" name="Content Placeholder 2"/>
          <p:cNvSpPr>
            <a:spLocks noGrp="1"/>
          </p:cNvSpPr>
          <p:nvPr>
            <p:ph idx="1"/>
          </p:nvPr>
        </p:nvSpPr>
        <p:spPr>
          <a:xfrm>
            <a:off x="549275" y="1004150"/>
            <a:ext cx="8042276" cy="5512980"/>
          </a:xfrm>
        </p:spPr>
        <p:txBody>
          <a:bodyPr>
            <a:normAutofit fontScale="55000" lnSpcReduction="20000"/>
          </a:bodyPr>
          <a:lstStyle/>
          <a:p>
            <a:r>
              <a:rPr lang="en-US" dirty="0" smtClean="0"/>
              <a:t>C.B</a:t>
            </a:r>
            <a:r>
              <a:rPr lang="en-US" dirty="0"/>
              <a:t>. Frey and M. A. Osborne (2013), </a:t>
            </a:r>
            <a:r>
              <a:rPr lang="en-US" i="1" dirty="0"/>
              <a:t>The Future of Employment: How Susceptible are Jobs to Computerization&gt;? </a:t>
            </a:r>
            <a:r>
              <a:rPr lang="en-US" dirty="0"/>
              <a:t> University of Oxford</a:t>
            </a:r>
          </a:p>
          <a:p>
            <a:r>
              <a:rPr lang="en-US" dirty="0" smtClean="0"/>
              <a:t>Robert </a:t>
            </a:r>
            <a:r>
              <a:rPr lang="en-US" dirty="0"/>
              <a:t>Gordon </a:t>
            </a:r>
            <a:r>
              <a:rPr lang="en-US" i="1" dirty="0"/>
              <a:t>The Ruse and Fall of American Growth,  Princeton University Press </a:t>
            </a:r>
            <a:r>
              <a:rPr lang="en-US" dirty="0"/>
              <a:t> (2016)</a:t>
            </a:r>
          </a:p>
          <a:p>
            <a:r>
              <a:rPr lang="en-US" dirty="0" smtClean="0"/>
              <a:t>Kai</a:t>
            </a:r>
            <a:r>
              <a:rPr lang="en-US" dirty="0"/>
              <a:t>-Fu Lee “The Real Threat of Artificial Intelligence,” New York Times, June 24,2017</a:t>
            </a:r>
          </a:p>
          <a:p>
            <a:r>
              <a:rPr lang="en-US" dirty="0" smtClean="0"/>
              <a:t>McKinsey </a:t>
            </a:r>
            <a:r>
              <a:rPr lang="en-US" dirty="0"/>
              <a:t>Global Institute, “Technology, Jobs and the Future of Work,” (February 2017) (prepared for the Fortune Vatican Forum, Dec 2016)</a:t>
            </a:r>
          </a:p>
          <a:p>
            <a:r>
              <a:rPr lang="en-US" dirty="0"/>
              <a:t>National Academies of Sciences, Engineering and Medicine,” Information Technology and the U.S. Workforce: Where are We and Where Do We Go from here? (2017) Executive Summary</a:t>
            </a:r>
          </a:p>
          <a:p>
            <a:r>
              <a:rPr lang="en-US" dirty="0"/>
              <a:t>Xavier </a:t>
            </a:r>
            <a:r>
              <a:rPr lang="en-US" dirty="0" err="1"/>
              <a:t>Oberson</a:t>
            </a:r>
            <a:r>
              <a:rPr lang="en-US" dirty="0"/>
              <a:t>, “How Taxing Robots could help bridge future revenue gaps,” (2017) http://</a:t>
            </a:r>
            <a:r>
              <a:rPr lang="en-US" dirty="0" err="1"/>
              <a:t>www.oecd.org</a:t>
            </a:r>
            <a:r>
              <a:rPr lang="en-US" dirty="0"/>
              <a:t>/employment/how-taxing-robots-could-help-bridge-future-revenue-</a:t>
            </a:r>
            <a:r>
              <a:rPr lang="en-US" dirty="0" err="1"/>
              <a:t>gaps.htm</a:t>
            </a:r>
            <a:endParaRPr lang="en-US" dirty="0"/>
          </a:p>
          <a:p>
            <a:r>
              <a:rPr lang="en-US" dirty="0" smtClean="0"/>
              <a:t>OECD </a:t>
            </a:r>
            <a:r>
              <a:rPr lang="en-US" dirty="0"/>
              <a:t>“Summary of the CDEP Technology Foresight Review: Economic and Social Implications of Artificial Intelligence,” Feb 10, 2017</a:t>
            </a:r>
          </a:p>
          <a:p>
            <a:r>
              <a:rPr lang="en-US" dirty="0" err="1" smtClean="0"/>
              <a:t>Ruchir</a:t>
            </a:r>
            <a:r>
              <a:rPr lang="en-US" dirty="0" smtClean="0"/>
              <a:t> Sharma, “No, that Robot will not steal your job” NY Times (</a:t>
            </a:r>
            <a:r>
              <a:rPr lang="en-US" dirty="0" err="1" smtClean="0"/>
              <a:t>october</a:t>
            </a:r>
            <a:r>
              <a:rPr lang="en-US" dirty="0" smtClean="0"/>
              <a:t> 7, 2017) </a:t>
            </a:r>
            <a:r>
              <a:rPr lang="en-US" dirty="0" smtClean="0">
                <a:hlinkClick r:id="rId2"/>
              </a:rPr>
              <a:t>https://www.nytimes.com/2017/10/07/opinion/sunday/no-that-robot-will-not-steal-your-job.html?_r=0</a:t>
            </a:r>
            <a:endParaRPr lang="en-US" dirty="0" smtClean="0"/>
          </a:p>
          <a:p>
            <a:r>
              <a:rPr lang="en-US" dirty="0" smtClean="0"/>
              <a:t>United </a:t>
            </a:r>
            <a:r>
              <a:rPr lang="en-US" dirty="0"/>
              <a:t>States, Executive Office of the President, </a:t>
            </a:r>
            <a:r>
              <a:rPr lang="en-US" i="1" dirty="0"/>
              <a:t>Artificial Intelligence, Automation and the Economy (2016)</a:t>
            </a:r>
            <a:endParaRPr lang="en-US" dirty="0"/>
          </a:p>
          <a:p>
            <a:pPr marL="349250" lvl="1" indent="-349250">
              <a:spcBef>
                <a:spcPts val="2000"/>
              </a:spcBef>
              <a:buClr>
                <a:schemeClr val="accent1">
                  <a:lumMod val="60000"/>
                  <a:lumOff val="40000"/>
                </a:schemeClr>
              </a:buClr>
            </a:pP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17</a:t>
            </a:fld>
            <a:endParaRPr lang="en-US"/>
          </a:p>
        </p:txBody>
      </p:sp>
    </p:spTree>
    <p:extLst>
      <p:ext uri="{BB962C8B-B14F-4D97-AF65-F5344CB8AC3E}">
        <p14:creationId xmlns:p14="http://schemas.microsoft.com/office/powerpoint/2010/main" val="225322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5719"/>
          </a:xfrm>
        </p:spPr>
        <p:txBody>
          <a:bodyPr/>
          <a:lstStyle/>
          <a:p>
            <a:endParaRPr lang="en-US" dirty="0"/>
          </a:p>
        </p:txBody>
      </p:sp>
      <p:pic>
        <p:nvPicPr>
          <p:cNvPr id="5" name="Content Placeholder 4" descr="Screen Shot 2017-11-03 at 9.29.30 AM.png"/>
          <p:cNvPicPr>
            <a:picLocks noGrp="1" noChangeAspect="1"/>
          </p:cNvPicPr>
          <p:nvPr>
            <p:ph idx="1"/>
          </p:nvPr>
        </p:nvPicPr>
        <p:blipFill>
          <a:blip r:embed="rId2">
            <a:extLst>
              <a:ext uri="{28A0092B-C50C-407E-A947-70E740481C1C}">
                <a14:useLocalDpi xmlns:a14="http://schemas.microsoft.com/office/drawing/2010/main" val="0"/>
              </a:ext>
            </a:extLst>
          </a:blip>
          <a:srcRect l="7746" r="7746"/>
          <a:stretch>
            <a:fillRect/>
          </a:stretch>
        </p:blipFill>
        <p:spPr>
          <a:xfrm>
            <a:off x="549275" y="590550"/>
            <a:ext cx="8042275" cy="5353050"/>
          </a:xfrm>
        </p:spPr>
      </p:pic>
      <p:sp>
        <p:nvSpPr>
          <p:cNvPr id="4" name="Slide Number Placeholder 3"/>
          <p:cNvSpPr>
            <a:spLocks noGrp="1"/>
          </p:cNvSpPr>
          <p:nvPr>
            <p:ph type="sldNum" sz="quarter" idx="12"/>
          </p:nvPr>
        </p:nvSpPr>
        <p:spPr/>
        <p:txBody>
          <a:bodyPr/>
          <a:lstStyle/>
          <a:p>
            <a:fld id="{7F5CE407-6216-4202-80E4-A30DC2F709B2}" type="slidenum">
              <a:rPr lang="en-US" smtClean="0"/>
              <a:t>2</a:t>
            </a:fld>
            <a:endParaRPr lang="en-US"/>
          </a:p>
        </p:txBody>
      </p:sp>
    </p:spTree>
    <p:extLst>
      <p:ext uri="{BB962C8B-B14F-4D97-AF65-F5344CB8AC3E}">
        <p14:creationId xmlns:p14="http://schemas.microsoft.com/office/powerpoint/2010/main" val="194529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627"/>
          </a:xfrm>
        </p:spPr>
        <p:txBody>
          <a:bodyPr/>
          <a:lstStyle/>
          <a:p>
            <a:endParaRPr lang="en-US" dirty="0"/>
          </a:p>
        </p:txBody>
      </p:sp>
      <p:pic>
        <p:nvPicPr>
          <p:cNvPr id="5" name="Content Placeholder 4" descr="IMG-3018.JPG"/>
          <p:cNvPicPr>
            <a:picLocks noGrp="1" noChangeAspect="1"/>
          </p:cNvPicPr>
          <p:nvPr>
            <p:ph idx="1"/>
          </p:nvPr>
        </p:nvPicPr>
        <p:blipFill>
          <a:blip r:embed="rId2" cstate="print">
            <a:extLst>
              <a:ext uri="{28A0092B-C50C-407E-A947-70E740481C1C}">
                <a14:useLocalDpi xmlns:a14="http://schemas.microsoft.com/office/drawing/2010/main" val="0"/>
              </a:ext>
            </a:extLst>
          </a:blip>
          <a:srcRect t="2204" b="2204"/>
          <a:stretch>
            <a:fillRect/>
          </a:stretch>
        </p:blipFill>
        <p:spPr>
          <a:xfrm rot="5400000">
            <a:off x="549275" y="177800"/>
            <a:ext cx="8042275" cy="5765800"/>
          </a:xfrm>
        </p:spPr>
      </p:pic>
      <p:sp>
        <p:nvSpPr>
          <p:cNvPr id="4" name="Slide Number Placeholder 3"/>
          <p:cNvSpPr>
            <a:spLocks noGrp="1"/>
          </p:cNvSpPr>
          <p:nvPr>
            <p:ph type="sldNum" sz="quarter" idx="12"/>
          </p:nvPr>
        </p:nvSpPr>
        <p:spPr/>
        <p:txBody>
          <a:bodyPr/>
          <a:lstStyle/>
          <a:p>
            <a:fld id="{7F5CE407-6216-4202-80E4-A30DC2F709B2}" type="slidenum">
              <a:rPr lang="en-US" smtClean="0"/>
              <a:t>3</a:t>
            </a:fld>
            <a:endParaRPr lang="en-US"/>
          </a:p>
        </p:txBody>
      </p:sp>
    </p:spTree>
    <p:extLst>
      <p:ext uri="{BB962C8B-B14F-4D97-AF65-F5344CB8AC3E}">
        <p14:creationId xmlns:p14="http://schemas.microsoft.com/office/powerpoint/2010/main" val="278957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5719"/>
          </a:xfrm>
        </p:spPr>
        <p:txBody>
          <a:bodyPr/>
          <a:lstStyle/>
          <a:p>
            <a:endParaRPr lang="en-US" dirty="0"/>
          </a:p>
        </p:txBody>
      </p:sp>
      <p:sp>
        <p:nvSpPr>
          <p:cNvPr id="3" name="Content Placeholder 2"/>
          <p:cNvSpPr>
            <a:spLocks noGrp="1"/>
          </p:cNvSpPr>
          <p:nvPr>
            <p:ph idx="1"/>
          </p:nvPr>
        </p:nvSpPr>
        <p:spPr>
          <a:xfrm>
            <a:off x="549275" y="551298"/>
            <a:ext cx="8042276" cy="5896920"/>
          </a:xfrm>
        </p:spPr>
        <p:txBody>
          <a:bodyPr>
            <a:normAutofit/>
          </a:bodyPr>
          <a:lstStyle/>
          <a:p>
            <a:r>
              <a:rPr lang="en-US" sz="2000" dirty="0" smtClean="0"/>
              <a:t>“The development of robotics and AI may result in a large part of the work now done by humans being taken over by robots so raising concerns about the future of employment and the viability of the social security system if the current basis of taxation is maintained, creating the potential for increased inequality in the distribution of wealth and influence.”</a:t>
            </a:r>
            <a:endParaRPr lang="en-US" sz="1400" dirty="0"/>
          </a:p>
          <a:p>
            <a:pPr marL="349250" lvl="1" indent="0">
              <a:buNone/>
            </a:pPr>
            <a:r>
              <a:rPr lang="en-US" sz="1400" dirty="0" smtClean="0"/>
              <a:t>EU Committee on Legal Affairs, Draft Report from the Working Group on Legal Questions Related to the Development of Robotics and Artificial Intelligence (may 31, 2016</a:t>
            </a:r>
          </a:p>
          <a:p>
            <a:r>
              <a:rPr lang="en-US" sz="2000" dirty="0" smtClean="0"/>
              <a:t>“the likely impact of AI in the years ahead was still underappreciated by policy makers and by the public at large. They foresaw that AI would transform entire sectors of the economy and lead to in-depth societal changes. A recurrent issue was the need for public policy makers from governments and NGOs to understand and begin to prepare society for the changes afoot.”</a:t>
            </a:r>
            <a:r>
              <a:rPr lang="en-US" sz="1600" dirty="0" smtClean="0"/>
              <a:t> </a:t>
            </a:r>
          </a:p>
          <a:p>
            <a:pPr marL="0" indent="0">
              <a:buNone/>
            </a:pPr>
            <a:r>
              <a:rPr lang="en-US" sz="1600" dirty="0"/>
              <a:t>	</a:t>
            </a:r>
            <a:r>
              <a:rPr lang="en-US" sz="1600" dirty="0" smtClean="0"/>
              <a:t>OECD  (Feb 10, 2017)</a:t>
            </a:r>
          </a:p>
          <a:p>
            <a:pPr marL="349250" lvl="1" indent="0">
              <a:buNone/>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215882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9837"/>
          </a:xfrm>
        </p:spPr>
        <p:txBody>
          <a:bodyPr/>
          <a:lstStyle/>
          <a:p>
            <a:r>
              <a:rPr lang="en-US" sz="3200" dirty="0" smtClean="0"/>
              <a:t>Focusing on Impact on SI</a:t>
            </a:r>
            <a:endParaRPr lang="en-US" sz="3200" dirty="0"/>
          </a:p>
        </p:txBody>
      </p:sp>
      <p:sp>
        <p:nvSpPr>
          <p:cNvPr id="3" name="Content Placeholder 2"/>
          <p:cNvSpPr>
            <a:spLocks noGrp="1"/>
          </p:cNvSpPr>
          <p:nvPr>
            <p:ph idx="1"/>
          </p:nvPr>
        </p:nvSpPr>
        <p:spPr>
          <a:xfrm>
            <a:off x="549275" y="945082"/>
            <a:ext cx="8042276" cy="4998519"/>
          </a:xfrm>
        </p:spPr>
        <p:txBody>
          <a:bodyPr>
            <a:normAutofit fontScale="92500" lnSpcReduction="20000"/>
          </a:bodyPr>
          <a:lstStyle/>
          <a:p>
            <a:r>
              <a:rPr lang="en-US" dirty="0" smtClean="0"/>
              <a:t>Reflects the dependence of SI systems  dependent for their financing on payroll taxes. AI impact on employment may occur at the same time as the financing needs for social insurance explode because of rising share of elderly in the population. AI may also result in significant losses in income tax revenue to the general budget. May also create pressures for universal benefit grants</a:t>
            </a:r>
          </a:p>
          <a:p>
            <a:r>
              <a:rPr lang="en-US" dirty="0" smtClean="0"/>
              <a:t>Issues: </a:t>
            </a:r>
          </a:p>
          <a:p>
            <a:pPr lvl="1"/>
            <a:r>
              <a:rPr lang="en-US" dirty="0" smtClean="0"/>
              <a:t>Will the financing base of SI implode? </a:t>
            </a:r>
          </a:p>
          <a:p>
            <a:pPr lvl="1"/>
            <a:r>
              <a:rPr lang="en-US" dirty="0" smtClean="0"/>
              <a:t>What alternative financing base for SI? </a:t>
            </a:r>
          </a:p>
          <a:p>
            <a:pPr lvl="1"/>
            <a:r>
              <a:rPr lang="en-US" dirty="0" smtClean="0"/>
              <a:t>Will unemployed lose eligibility for pension, disability, and health benefits under SI? </a:t>
            </a:r>
          </a:p>
          <a:p>
            <a:pPr lvl="1"/>
            <a:r>
              <a:rPr lang="en-US" dirty="0" smtClean="0"/>
              <a:t>What will be the consequences for the overall budget deficit?</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5</a:t>
            </a:fld>
            <a:endParaRPr lang="en-US"/>
          </a:p>
        </p:txBody>
      </p:sp>
    </p:spTree>
    <p:extLst>
      <p:ext uri="{BB962C8B-B14F-4D97-AF65-F5344CB8AC3E}">
        <p14:creationId xmlns:p14="http://schemas.microsoft.com/office/powerpoint/2010/main" val="245634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8439"/>
          </a:xfrm>
        </p:spPr>
        <p:txBody>
          <a:bodyPr/>
          <a:lstStyle/>
          <a:p>
            <a:r>
              <a:rPr lang="en-US" sz="3200" dirty="0" smtClean="0"/>
              <a:t>Key questions</a:t>
            </a:r>
            <a:endParaRPr lang="en-US" sz="3200" dirty="0"/>
          </a:p>
        </p:txBody>
      </p:sp>
      <p:sp>
        <p:nvSpPr>
          <p:cNvPr id="3" name="Content Placeholder 2"/>
          <p:cNvSpPr>
            <a:spLocks noGrp="1"/>
          </p:cNvSpPr>
          <p:nvPr>
            <p:ph idx="1"/>
          </p:nvPr>
        </p:nvSpPr>
        <p:spPr>
          <a:xfrm>
            <a:off x="549275" y="994305"/>
            <a:ext cx="8042276" cy="4949296"/>
          </a:xfrm>
        </p:spPr>
        <p:txBody>
          <a:bodyPr>
            <a:normAutofit/>
          </a:bodyPr>
          <a:lstStyle/>
          <a:p>
            <a:r>
              <a:rPr lang="en-US" dirty="0" smtClean="0"/>
              <a:t>Will AI create significant unemployment? How large an impact would create important policy challenges for SI systems?</a:t>
            </a:r>
          </a:p>
          <a:p>
            <a:r>
              <a:rPr lang="en-US" dirty="0" smtClean="0"/>
              <a:t>How soon</a:t>
            </a:r>
            <a:r>
              <a:rPr lang="en-US" dirty="0"/>
              <a:t> </a:t>
            </a:r>
            <a:r>
              <a:rPr lang="en-US" dirty="0" smtClean="0"/>
              <a:t>until such effects become important?</a:t>
            </a:r>
          </a:p>
          <a:p>
            <a:pPr lvl="1"/>
            <a:r>
              <a:rPr lang="en-US" dirty="0" smtClean="0"/>
              <a:t>Within 5-10 years? Even if later, eventually?</a:t>
            </a:r>
          </a:p>
          <a:p>
            <a:pPr lvl="1"/>
            <a:r>
              <a:rPr lang="en-US" dirty="0" smtClean="0"/>
              <a:t>McKinsey (2/2017): will take time: 2 decades before automation reaches 50% of all of today’s work activities. (p. 3)</a:t>
            </a:r>
          </a:p>
        </p:txBody>
      </p:sp>
      <p:sp>
        <p:nvSpPr>
          <p:cNvPr id="4" name="Slide Number Placeholder 3"/>
          <p:cNvSpPr>
            <a:spLocks noGrp="1"/>
          </p:cNvSpPr>
          <p:nvPr>
            <p:ph type="sldNum" sz="quarter" idx="12"/>
          </p:nvPr>
        </p:nvSpPr>
        <p:spPr/>
        <p:txBody>
          <a:bodyPr/>
          <a:lstStyle/>
          <a:p>
            <a:fld id="{7F5CE407-6216-4202-80E4-A30DC2F709B2}" type="slidenum">
              <a:rPr lang="en-US" smtClean="0"/>
              <a:t>6</a:t>
            </a:fld>
            <a:endParaRPr lang="en-US"/>
          </a:p>
        </p:txBody>
      </p:sp>
    </p:spTree>
    <p:extLst>
      <p:ext uri="{BB962C8B-B14F-4D97-AF65-F5344CB8AC3E}">
        <p14:creationId xmlns:p14="http://schemas.microsoft.com/office/powerpoint/2010/main" val="381966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5642"/>
          </a:xfrm>
        </p:spPr>
        <p:txBody>
          <a:bodyPr/>
          <a:lstStyle/>
          <a:p>
            <a:r>
              <a:rPr lang="en-US" sz="3200" dirty="0" smtClean="0"/>
              <a:t>Key questions (continued)</a:t>
            </a:r>
            <a:endParaRPr lang="en-US" sz="3200" dirty="0"/>
          </a:p>
        </p:txBody>
      </p:sp>
      <p:sp>
        <p:nvSpPr>
          <p:cNvPr id="3" name="Content Placeholder 2"/>
          <p:cNvSpPr>
            <a:spLocks noGrp="1"/>
          </p:cNvSpPr>
          <p:nvPr>
            <p:ph idx="1"/>
          </p:nvPr>
        </p:nvSpPr>
        <p:spPr/>
        <p:txBody>
          <a:bodyPr>
            <a:normAutofit fontScale="62500" lnSpcReduction="20000"/>
          </a:bodyPr>
          <a:lstStyle/>
          <a:p>
            <a:r>
              <a:rPr lang="en-US" b="1" dirty="0"/>
              <a:t>For which economies will the effect be greatest?</a:t>
            </a:r>
            <a:r>
              <a:rPr lang="en-US" dirty="0"/>
              <a:t> Even in middle income </a:t>
            </a:r>
            <a:r>
              <a:rPr lang="en-US" dirty="0" smtClean="0"/>
              <a:t>countries affected: 1</a:t>
            </a:r>
            <a:r>
              <a:rPr lang="en-US" dirty="0"/>
              <a:t>/3 of robots shipped </a:t>
            </a:r>
            <a:r>
              <a:rPr lang="en-US" dirty="0" smtClean="0"/>
              <a:t>to MIC in 2015. </a:t>
            </a:r>
            <a:r>
              <a:rPr lang="en-US" dirty="0"/>
              <a:t>For LICs and middle income countries, effect may be borne by workers on threshold of escaping poverty</a:t>
            </a:r>
            <a:r>
              <a:rPr lang="en-US" dirty="0" smtClean="0"/>
              <a:t>.</a:t>
            </a:r>
          </a:p>
          <a:p>
            <a:pPr lvl="1"/>
            <a:r>
              <a:rPr lang="en-US" dirty="0" smtClean="0"/>
              <a:t>ILO study (2016) on 5 ASEAN countries suggests significant potential job losses</a:t>
            </a:r>
            <a:endParaRPr lang="en-US" dirty="0"/>
          </a:p>
          <a:p>
            <a:r>
              <a:rPr lang="en-US" b="1" dirty="0" smtClean="0"/>
              <a:t>Will </a:t>
            </a:r>
            <a:r>
              <a:rPr lang="en-US" b="1" dirty="0"/>
              <a:t>disparities in ownership of AI algorithms/capacity adversely affect employment in some countries?</a:t>
            </a:r>
          </a:p>
          <a:p>
            <a:r>
              <a:rPr lang="en-US" b="1" dirty="0"/>
              <a:t>Should SI financing reforms begin to be phased in?</a:t>
            </a:r>
          </a:p>
          <a:p>
            <a:pPr lvl="1"/>
            <a:r>
              <a:rPr lang="en-US" dirty="0"/>
              <a:t>Addressing </a:t>
            </a:r>
            <a:r>
              <a:rPr lang="en-US" i="1" dirty="0"/>
              <a:t>current</a:t>
            </a:r>
            <a:r>
              <a:rPr lang="en-US" dirty="0"/>
              <a:t> financial viability vs. long-term actuarial sustainability</a:t>
            </a:r>
          </a:p>
          <a:p>
            <a:pPr lvl="1"/>
            <a:r>
              <a:rPr lang="en-US" dirty="0"/>
              <a:t>Linking benefit eligibility to employment contributions vs. citizen’s rights?</a:t>
            </a:r>
          </a:p>
          <a:p>
            <a:r>
              <a:rPr lang="en-US" b="1" dirty="0"/>
              <a:t>How to </a:t>
            </a:r>
            <a:r>
              <a:rPr lang="en-US" b="1" dirty="0" smtClean="0"/>
              <a:t>address  the </a:t>
            </a:r>
            <a:r>
              <a:rPr lang="en-US" b="1" dirty="0"/>
              <a:t>loss in revenue to the general budget from income tax revenue</a:t>
            </a:r>
          </a:p>
          <a:p>
            <a:r>
              <a:rPr lang="en-US" b="1" dirty="0"/>
              <a:t>Will AI create financing needs </a:t>
            </a:r>
            <a:r>
              <a:rPr lang="en-US" b="1" i="1" dirty="0"/>
              <a:t>additional to SI</a:t>
            </a:r>
            <a:r>
              <a:rPr lang="en-US" dirty="0"/>
              <a:t>, and what tax reforms will be necessary? Bears on issues of inequality</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7</a:t>
            </a:fld>
            <a:endParaRPr lang="en-US"/>
          </a:p>
        </p:txBody>
      </p:sp>
    </p:spTree>
    <p:extLst>
      <p:ext uri="{BB962C8B-B14F-4D97-AF65-F5344CB8AC3E}">
        <p14:creationId xmlns:p14="http://schemas.microsoft.com/office/powerpoint/2010/main" val="422045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and unemployment?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Research offers different views on the </a:t>
            </a:r>
            <a:r>
              <a:rPr lang="en-US" b="1" dirty="0" smtClean="0"/>
              <a:t>magnitude </a:t>
            </a:r>
            <a:r>
              <a:rPr lang="en-US" dirty="0" smtClean="0"/>
              <a:t>and </a:t>
            </a:r>
            <a:r>
              <a:rPr lang="en-US" b="1" dirty="0" smtClean="0"/>
              <a:t>timing </a:t>
            </a:r>
            <a:r>
              <a:rPr lang="en-US" dirty="0" smtClean="0"/>
              <a:t>of any impact</a:t>
            </a:r>
          </a:p>
          <a:p>
            <a:r>
              <a:rPr lang="en-US" dirty="0" smtClean="0"/>
              <a:t>Will jobs displaced be offset by new jobs?</a:t>
            </a:r>
          </a:p>
          <a:p>
            <a:pPr lvl="1"/>
            <a:r>
              <a:rPr lang="en-US" dirty="0" smtClean="0"/>
              <a:t>Normal technological churning of jobs being replaced vs. the horse</a:t>
            </a:r>
          </a:p>
          <a:p>
            <a:pPr lvl="1"/>
            <a:r>
              <a:rPr lang="en-US" dirty="0" smtClean="0"/>
              <a:t>Nature of disruption: prospects for retraining for new jobs or speed at which new opportunities for employment will be created?</a:t>
            </a:r>
          </a:p>
          <a:p>
            <a:pPr lvl="1"/>
            <a:r>
              <a:rPr lang="en-US" dirty="0" smtClean="0"/>
              <a:t>Regional differences as to where impact likely to be faced: some regions hit hard: “geographic clustering of the affected jobs—either directly or by imports)</a:t>
            </a:r>
          </a:p>
          <a:p>
            <a:pPr lvl="1"/>
            <a:r>
              <a:rPr lang="en-US" dirty="0" smtClean="0"/>
              <a:t>Share of the work force likely to be permanently displaced?</a:t>
            </a:r>
          </a:p>
          <a:p>
            <a:pPr lvl="1"/>
            <a:r>
              <a:rPr lang="en-US" dirty="0" smtClean="0"/>
              <a:t>Brian Arthur: determining access to production: ”who gets what and how they get it?”</a:t>
            </a:r>
          </a:p>
          <a:p>
            <a:pPr lvl="1"/>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8</a:t>
            </a:fld>
            <a:endParaRPr lang="en-US"/>
          </a:p>
        </p:txBody>
      </p:sp>
    </p:spTree>
    <p:extLst>
      <p:ext uri="{BB962C8B-B14F-4D97-AF65-F5344CB8AC3E}">
        <p14:creationId xmlns:p14="http://schemas.microsoft.com/office/powerpoint/2010/main" val="1454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Do current tax provisions encourage substitution of robots for labor?</a:t>
            </a:r>
            <a:endParaRPr lang="en-US" sz="3200" b="1" dirty="0"/>
          </a:p>
        </p:txBody>
      </p:sp>
      <p:sp>
        <p:nvSpPr>
          <p:cNvPr id="3" name="Content Placeholder 2"/>
          <p:cNvSpPr>
            <a:spLocks noGrp="1"/>
          </p:cNvSpPr>
          <p:nvPr>
            <p:ph idx="1"/>
          </p:nvPr>
        </p:nvSpPr>
        <p:spPr/>
        <p:txBody>
          <a:bodyPr/>
          <a:lstStyle/>
          <a:p>
            <a:r>
              <a:rPr lang="en-US" dirty="0" smtClean="0"/>
              <a:t>Abbot and </a:t>
            </a:r>
            <a:r>
              <a:rPr lang="en-US" dirty="0" err="1" smtClean="0"/>
              <a:t>Bogenschneider</a:t>
            </a:r>
            <a:r>
              <a:rPr lang="en-US" dirty="0" smtClean="0"/>
              <a:t> (2017) note:</a:t>
            </a:r>
          </a:p>
          <a:p>
            <a:pPr lvl="1"/>
            <a:r>
              <a:rPr lang="en-US" dirty="0" smtClean="0"/>
              <a:t>Payroll tax encourages substitution of capital for labor</a:t>
            </a:r>
          </a:p>
          <a:p>
            <a:pPr lvl="1"/>
            <a:r>
              <a:rPr lang="en-US" dirty="0" smtClean="0"/>
              <a:t>Accelerated depreciation further reduces cost of robots and AI approaches relative to cost of labor</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9</a:t>
            </a:fld>
            <a:endParaRPr lang="en-US"/>
          </a:p>
        </p:txBody>
      </p:sp>
    </p:spTree>
    <p:extLst>
      <p:ext uri="{BB962C8B-B14F-4D97-AF65-F5344CB8AC3E}">
        <p14:creationId xmlns:p14="http://schemas.microsoft.com/office/powerpoint/2010/main" val="119565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4611</TotalTime>
  <Words>2049</Words>
  <Application>Microsoft Macintosh PowerPoint</Application>
  <PresentationFormat>On-screen Show (4:3)</PresentationFormat>
  <Paragraphs>124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Artificial Intelligence: provoking a debate on the financing of social insurance (SI)</vt:lpstr>
      <vt:lpstr>PowerPoint Presentation</vt:lpstr>
      <vt:lpstr>PowerPoint Presentation</vt:lpstr>
      <vt:lpstr>PowerPoint Presentation</vt:lpstr>
      <vt:lpstr>Focusing on Impact on SI</vt:lpstr>
      <vt:lpstr>Key questions</vt:lpstr>
      <vt:lpstr>Key questions (continued)</vt:lpstr>
      <vt:lpstr>AI and unemployment? </vt:lpstr>
      <vt:lpstr>Do current tax provisions encourage substitution of robots for labor?</vt:lpstr>
      <vt:lpstr>AI and its impact on income and wealth distribution</vt:lpstr>
      <vt:lpstr>Does significant uncertainty argue for holding back on any tax reforms?</vt:lpstr>
      <vt:lpstr>What policy options?</vt:lpstr>
      <vt:lpstr>What policy options? (continued)</vt:lpstr>
      <vt:lpstr>Other issues-1</vt:lpstr>
      <vt:lpstr>Other issues-2</vt:lpstr>
      <vt:lpstr>References</vt:lpstr>
      <vt:lpstr>References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Rethinking the financing of social insurance</dc:title>
  <dc:creator>Peter S Heller</dc:creator>
  <cp:lastModifiedBy>Peter S Heller</cp:lastModifiedBy>
  <cp:revision>44</cp:revision>
  <cp:lastPrinted>2017-10-18T18:44:43Z</cp:lastPrinted>
  <dcterms:created xsi:type="dcterms:W3CDTF">2017-10-14T11:19:46Z</dcterms:created>
  <dcterms:modified xsi:type="dcterms:W3CDTF">2017-11-05T12:29:25Z</dcterms:modified>
</cp:coreProperties>
</file>